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6" r:id="rId3"/>
    <p:sldMasterId id="2147483668" r:id="rId4"/>
    <p:sldMasterId id="2147483670" r:id="rId5"/>
  </p:sldMasterIdLst>
  <p:sldIdLst>
    <p:sldId id="257" r:id="rId6"/>
    <p:sldId id="263" r:id="rId7"/>
    <p:sldId id="258" r:id="rId8"/>
    <p:sldId id="259" r:id="rId9"/>
    <p:sldId id="260" r:id="rId10"/>
    <p:sldId id="261" r:id="rId11"/>
    <p:sldId id="262"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C846765-0EBE-43ED-B3C9-F02AE7FAAFB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9106330"/>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47663A4-F7C8-42D4-8C54-5BDF80F01DD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02194344"/>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E112EFA-7069-4486-919B-641D1C0F7CB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0770372"/>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8AEB2C93-861C-48DC-8802-854CB3C905B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84020409"/>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7089C68C-7AA8-491E-9FF8-3AD92E84DB2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4456476"/>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50000">
              <a:srgbClr val="DDDDDD"/>
            </a:gs>
            <a:gs pos="100000">
              <a:srgbClr val="CCCC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7588829-1898-4EBA-B521-34FC8E1A50E6}"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Lst>
  <p:transition spd="slow">
    <p:random/>
    <p:sndAc>
      <p:stSnd>
        <p:snd r:embed="rId3"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50000">
              <a:srgbClr val="DDDDDD"/>
            </a:gs>
            <a:gs pos="100000">
              <a:srgbClr val="CCCC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7588829-1898-4EBA-B521-34FC8E1A50E6}"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3" r:id="rId1"/>
  </p:sldLayoutIdLst>
  <p:transition spd="slow">
    <p:random/>
    <p:sndAc>
      <p:stSnd>
        <p:snd r:embed="rId3"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50000">
              <a:srgbClr val="DDDDDD"/>
            </a:gs>
            <a:gs pos="100000">
              <a:srgbClr val="CCCC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7588829-1898-4EBA-B521-34FC8E1A50E6}"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7" r:id="rId1"/>
  </p:sldLayoutIdLst>
  <p:transition spd="slow">
    <p:random/>
    <p:sndAc>
      <p:stSnd>
        <p:snd r:embed="rId3"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50000">
              <a:srgbClr val="DDDDDD"/>
            </a:gs>
            <a:gs pos="100000">
              <a:srgbClr val="CCCC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7588829-1898-4EBA-B521-34FC8E1A50E6}"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9" r:id="rId1"/>
  </p:sldLayoutIdLst>
  <p:transition spd="slow">
    <p:random/>
    <p:sndAc>
      <p:stSnd>
        <p:snd r:embed="rId3"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50000">
              <a:srgbClr val="DDDDDD"/>
            </a:gs>
            <a:gs pos="100000">
              <a:srgbClr val="CCCC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B7588829-1898-4EBA-B521-34FC8E1A50E6}"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1" r:id="rId1"/>
  </p:sldLayoutIdLst>
  <p:transition spd="slow">
    <p:random/>
    <p:sndAc>
      <p:stSnd>
        <p:snd r:embed="rId3"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2420938"/>
            <a:ext cx="7772400" cy="1470025"/>
          </a:xfrm>
        </p:spPr>
        <p:txBody>
          <a:bodyPr/>
          <a:lstStyle/>
          <a:p>
            <a:r>
              <a:rPr lang="en-US" sz="4000" b="1" dirty="0" smtClean="0">
                <a:effectLst>
                  <a:outerShdw blurRad="38100" dist="38100" dir="2700000" algn="tl">
                    <a:srgbClr val="FFFFFF"/>
                  </a:outerShdw>
                </a:effectLst>
              </a:rPr>
              <a:t>Rates </a:t>
            </a:r>
            <a:r>
              <a:rPr lang="en-US" sz="4000" b="1" dirty="0">
                <a:effectLst>
                  <a:outerShdw blurRad="38100" dist="38100" dir="2700000" algn="tl">
                    <a:srgbClr val="FFFFFF"/>
                  </a:outerShdw>
                </a:effectLst>
              </a:rPr>
              <a:t>of Chemical Reactions</a:t>
            </a:r>
          </a:p>
        </p:txBody>
      </p:sp>
      <p:pic>
        <p:nvPicPr>
          <p:cNvPr id="5123" name="Picture 3" descr="MPj039957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388" y="333375"/>
            <a:ext cx="1536700" cy="192087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MPj039051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27763" y="4148138"/>
            <a:ext cx="2405062" cy="2405062"/>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MPj0403688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288" y="4149725"/>
            <a:ext cx="1876425" cy="234791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MPj0408846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5288" y="260350"/>
            <a:ext cx="1343025" cy="201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t>Reaction Rate</a:t>
            </a:r>
            <a:endParaRPr lang="en-US" b="1" u="sng" dirty="0"/>
          </a:p>
        </p:txBody>
      </p:sp>
      <p:sp>
        <p:nvSpPr>
          <p:cNvPr id="5" name="Text Placeholder 4"/>
          <p:cNvSpPr>
            <a:spLocks noGrp="1"/>
          </p:cNvSpPr>
          <p:nvPr>
            <p:ph type="body" sz="half" idx="1"/>
          </p:nvPr>
        </p:nvSpPr>
        <p:spPr>
          <a:xfrm>
            <a:off x="304800" y="1295400"/>
            <a:ext cx="8534400" cy="5334000"/>
          </a:xfrm>
        </p:spPr>
        <p:txBody>
          <a:bodyPr/>
          <a:lstStyle/>
          <a:p>
            <a:pPr marL="0" lvl="0" indent="0">
              <a:buNone/>
            </a:pPr>
            <a:r>
              <a:rPr lang="en-US" u="sng" dirty="0">
                <a:solidFill>
                  <a:srgbClr val="000000"/>
                </a:solidFill>
              </a:rPr>
              <a:t>Kinetics</a:t>
            </a:r>
            <a:r>
              <a:rPr lang="en-US" dirty="0">
                <a:solidFill>
                  <a:srgbClr val="000000"/>
                </a:solidFill>
              </a:rPr>
              <a:t> is the study of reaction rates.</a:t>
            </a:r>
          </a:p>
          <a:p>
            <a:pPr marL="0" indent="0">
              <a:buNone/>
            </a:pPr>
            <a:r>
              <a:rPr lang="en-US" b="1" u="sng" dirty="0" smtClean="0"/>
              <a:t>Reaction Rate </a:t>
            </a:r>
            <a:r>
              <a:rPr lang="en-US" dirty="0" smtClean="0"/>
              <a:t>– Rate at which reactants change into products over time.</a:t>
            </a:r>
          </a:p>
          <a:p>
            <a:pPr marL="0" indent="0">
              <a:buNone/>
            </a:pPr>
            <a:endParaRPr lang="en-US" sz="1800" dirty="0" smtClean="0"/>
          </a:p>
          <a:p>
            <a:pPr marL="0" indent="0">
              <a:buNone/>
            </a:pPr>
            <a:r>
              <a:rPr lang="en-US" dirty="0" smtClean="0"/>
              <a:t>Reaction rates tell you how fast a reaction is going. In other words,</a:t>
            </a:r>
          </a:p>
          <a:p>
            <a:pPr>
              <a:buFontTx/>
              <a:buChar char="-"/>
            </a:pPr>
            <a:r>
              <a:rPr lang="en-US" dirty="0" smtClean="0"/>
              <a:t>how fast the reactants are being consumed </a:t>
            </a:r>
          </a:p>
          <a:p>
            <a:pPr>
              <a:buFontTx/>
              <a:buChar char="-"/>
            </a:pPr>
            <a:r>
              <a:rPr lang="en-US" dirty="0" smtClean="0"/>
              <a:t>how fast the products are being formed</a:t>
            </a:r>
          </a:p>
          <a:p>
            <a:pPr>
              <a:buFontTx/>
              <a:buChar char="-"/>
            </a:pPr>
            <a:r>
              <a:rPr lang="en-US" dirty="0" smtClean="0"/>
              <a:t>How fast energy is being absorbed or released</a:t>
            </a:r>
            <a:endParaRPr lang="en-US" dirty="0"/>
          </a:p>
          <a:p>
            <a:pPr marL="0" indent="0">
              <a:buNone/>
            </a:pPr>
            <a:endParaRPr lang="en-US" dirty="0"/>
          </a:p>
        </p:txBody>
      </p:sp>
    </p:spTree>
    <p:extLst>
      <p:ext uri="{BB962C8B-B14F-4D97-AF65-F5344CB8AC3E}">
        <p14:creationId xmlns:p14="http://schemas.microsoft.com/office/powerpoint/2010/main" val="3597232482"/>
      </p:ext>
    </p:extLst>
  </p:cSld>
  <p:clrMapOvr>
    <a:masterClrMapping/>
  </p:clrMapOvr>
  <p:transition spd="slow">
    <p:random/>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u="sng" dirty="0">
                <a:effectLst>
                  <a:outerShdw blurRad="38100" dist="38100" dir="2700000" algn="tl">
                    <a:srgbClr val="FFFFFF"/>
                  </a:outerShdw>
                </a:effectLst>
              </a:rPr>
              <a:t>Rates of Chemical Reactions</a:t>
            </a:r>
          </a:p>
        </p:txBody>
      </p:sp>
      <p:sp>
        <p:nvSpPr>
          <p:cNvPr id="18435" name="Rectangle 3"/>
          <p:cNvSpPr>
            <a:spLocks noGrp="1" noChangeArrowheads="1"/>
          </p:cNvSpPr>
          <p:nvPr>
            <p:ph type="body" sz="half" idx="1"/>
          </p:nvPr>
        </p:nvSpPr>
        <p:spPr>
          <a:xfrm>
            <a:off x="250825" y="1628775"/>
            <a:ext cx="8435975" cy="4852988"/>
          </a:xfrm>
        </p:spPr>
        <p:txBody>
          <a:bodyPr/>
          <a:lstStyle/>
          <a:p>
            <a:pPr marL="0" indent="0">
              <a:buNone/>
            </a:pPr>
            <a:r>
              <a:rPr lang="en-US" dirty="0" smtClean="0"/>
              <a:t>The </a:t>
            </a:r>
            <a:r>
              <a:rPr lang="en-US" u="sng" dirty="0"/>
              <a:t>Collision Theory</a:t>
            </a:r>
            <a:r>
              <a:rPr lang="en-US" dirty="0"/>
              <a:t> relates particle collisions to reaction rate</a:t>
            </a:r>
            <a:r>
              <a:rPr lang="en-US" dirty="0" smtClean="0"/>
              <a:t>. Rate depends on how often particles collide with one another.</a:t>
            </a:r>
            <a:endParaRPr lang="en-US" dirty="0"/>
          </a:p>
          <a:p>
            <a:pPr lvl="1"/>
            <a:r>
              <a:rPr lang="en-US" dirty="0" smtClean="0"/>
              <a:t>The </a:t>
            </a:r>
            <a:r>
              <a:rPr lang="en-US" dirty="0"/>
              <a:t>greater the number of collisions, the higher the reaction </a:t>
            </a:r>
            <a:r>
              <a:rPr lang="en-US" dirty="0" smtClean="0"/>
              <a:t>rate or the less number of collisions, the lower the reaction rate.</a:t>
            </a:r>
            <a:endParaRPr lang="en-US" dirty="0"/>
          </a:p>
          <a:p>
            <a:pPr lvl="1"/>
            <a:r>
              <a:rPr lang="en-US" dirty="0">
                <a:solidFill>
                  <a:srgbClr val="000000"/>
                </a:solidFill>
              </a:rPr>
              <a:t>The rate of reaction is affected by </a:t>
            </a:r>
            <a:r>
              <a:rPr lang="en-US" u="sng" dirty="0" smtClean="0">
                <a:solidFill>
                  <a:srgbClr val="000000"/>
                </a:solidFill>
              </a:rPr>
              <a:t>Five</a:t>
            </a:r>
            <a:r>
              <a:rPr lang="en-US" dirty="0" smtClean="0">
                <a:solidFill>
                  <a:srgbClr val="000000"/>
                </a:solidFill>
              </a:rPr>
              <a:t> </a:t>
            </a:r>
            <a:r>
              <a:rPr lang="en-US" dirty="0">
                <a:solidFill>
                  <a:srgbClr val="000000"/>
                </a:solidFill>
              </a:rPr>
              <a:t>factors:  concentration, surface area, temperature</a:t>
            </a:r>
            <a:r>
              <a:rPr lang="en-US" dirty="0" smtClean="0">
                <a:solidFill>
                  <a:srgbClr val="000000"/>
                </a:solidFill>
              </a:rPr>
              <a:t>, catalysts, and stirring</a:t>
            </a:r>
            <a:endParaRPr lang="en-US" dirty="0">
              <a:solidFill>
                <a:srgbClr val="000000"/>
              </a:solidFill>
            </a:endParaRPr>
          </a:p>
          <a:p>
            <a:pPr marL="0" indent="0">
              <a:buNone/>
            </a:pPr>
            <a:endParaRPr lang="en-US" sz="2800" dirty="0"/>
          </a:p>
          <a:p>
            <a:pPr lvl="1"/>
            <a:endParaRPr lang="en-US" sz="2400" dirty="0"/>
          </a:p>
        </p:txBody>
      </p:sp>
    </p:spTree>
  </p:cSld>
  <p:clrMapOvr>
    <a:masterClrMapping/>
  </p:clrMapOvr>
  <p:transition spd="slow">
    <p:random/>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8" name="WordArt 12"/>
          <p:cNvSpPr>
            <a:spLocks noChangeArrowheads="1" noChangeShapeType="1" noTextEdit="1"/>
          </p:cNvSpPr>
          <p:nvPr/>
        </p:nvSpPr>
        <p:spPr bwMode="auto">
          <a:xfrm>
            <a:off x="1476375" y="283152"/>
            <a:ext cx="5975350" cy="707448"/>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mj-lt"/>
              </a:rPr>
              <a:t>Concentration</a:t>
            </a:r>
          </a:p>
        </p:txBody>
      </p:sp>
      <p:sp>
        <p:nvSpPr>
          <p:cNvPr id="19469" name="Text Box 13"/>
          <p:cNvSpPr txBox="1">
            <a:spLocks noChangeArrowheads="1"/>
          </p:cNvSpPr>
          <p:nvPr/>
        </p:nvSpPr>
        <p:spPr bwMode="auto">
          <a:xfrm>
            <a:off x="152400" y="3886200"/>
            <a:ext cx="8926512" cy="330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800" b="1" u="sng" dirty="0">
                <a:solidFill>
                  <a:srgbClr val="000000"/>
                </a:solidFill>
              </a:rPr>
              <a:t>Concentration</a:t>
            </a:r>
            <a:r>
              <a:rPr lang="en-US" sz="2800" dirty="0">
                <a:solidFill>
                  <a:srgbClr val="000000"/>
                </a:solidFill>
              </a:rPr>
              <a:t> is the measure of the amount of substance in a given unit of volume</a:t>
            </a:r>
            <a:r>
              <a:rPr lang="en-US" sz="2800" dirty="0" smtClean="0">
                <a:solidFill>
                  <a:srgbClr val="000000"/>
                </a:solidFill>
              </a:rPr>
              <a:t>.</a:t>
            </a:r>
          </a:p>
          <a:p>
            <a:pPr fontAlgn="base">
              <a:spcBef>
                <a:spcPct val="50000"/>
              </a:spcBef>
              <a:spcAft>
                <a:spcPct val="0"/>
              </a:spcAft>
            </a:pPr>
            <a:r>
              <a:rPr lang="en-US" sz="2800" dirty="0" smtClean="0">
                <a:solidFill>
                  <a:srgbClr val="000000"/>
                </a:solidFill>
              </a:rPr>
              <a:t>The more reacting particles that are present in a given volume, the more opportunities there are for collisions and distance between reactant particles decreases so they collide more often. </a:t>
            </a:r>
            <a:endParaRPr lang="en-US" sz="2800" dirty="0">
              <a:solidFill>
                <a:srgbClr val="000000"/>
              </a:solidFill>
            </a:endParaRPr>
          </a:p>
          <a:p>
            <a:pPr fontAlgn="base">
              <a:spcBef>
                <a:spcPct val="50000"/>
              </a:spcBef>
              <a:spcAft>
                <a:spcPct val="0"/>
              </a:spcAft>
            </a:pPr>
            <a:endParaRPr lang="en-US" dirty="0">
              <a:solidFill>
                <a:srgbClr val="000000"/>
              </a:solidFill>
            </a:endParaRPr>
          </a:p>
        </p:txBody>
      </p:sp>
      <p:sp>
        <p:nvSpPr>
          <p:cNvPr id="8" name="TextBox 7"/>
          <p:cNvSpPr txBox="1"/>
          <p:nvPr/>
        </p:nvSpPr>
        <p:spPr>
          <a:xfrm>
            <a:off x="609600" y="3453825"/>
            <a:ext cx="3276600" cy="584775"/>
          </a:xfrm>
          <a:prstGeom prst="rect">
            <a:avLst/>
          </a:prstGeom>
          <a:noFill/>
        </p:spPr>
        <p:txBody>
          <a:bodyPr wrap="square" rtlCol="0">
            <a:spAutoFit/>
          </a:bodyPr>
          <a:lstStyle/>
          <a:p>
            <a:pPr algn="ctr"/>
            <a:r>
              <a:rPr lang="en-US" sz="3200" b="1" dirty="0" smtClean="0"/>
              <a:t>Slower Rate</a:t>
            </a:r>
            <a:endParaRPr lang="en-US" sz="3200" b="1" dirty="0"/>
          </a:p>
        </p:txBody>
      </p:sp>
      <p:sp>
        <p:nvSpPr>
          <p:cNvPr id="9" name="TextBox 8"/>
          <p:cNvSpPr txBox="1"/>
          <p:nvPr/>
        </p:nvSpPr>
        <p:spPr>
          <a:xfrm>
            <a:off x="5029200" y="3453825"/>
            <a:ext cx="3276600" cy="584775"/>
          </a:xfrm>
          <a:prstGeom prst="rect">
            <a:avLst/>
          </a:prstGeom>
          <a:noFill/>
        </p:spPr>
        <p:txBody>
          <a:bodyPr wrap="square" rtlCol="0">
            <a:spAutoFit/>
          </a:bodyPr>
          <a:lstStyle/>
          <a:p>
            <a:pPr algn="ctr"/>
            <a:r>
              <a:rPr lang="en-US" sz="3200" b="1" dirty="0" smtClean="0"/>
              <a:t>Faster Rate</a:t>
            </a:r>
            <a:endParaRPr lang="en-US" sz="3200" b="1" dirty="0"/>
          </a:p>
        </p:txBody>
      </p:sp>
      <p:pic>
        <p:nvPicPr>
          <p:cNvPr id="8194" name="Picture 2" descr="http://4.bp.blogspot.com/_OdZZiyNKEoU/SYLuWB0braI/AAAAAAAAADY/Gl3ONEAHBgc/s1600/Slide1.GIF"/>
          <p:cNvPicPr>
            <a:picLocks noChangeAspect="1" noChangeArrowheads="1"/>
          </p:cNvPicPr>
          <p:nvPr/>
        </p:nvPicPr>
        <p:blipFill rotWithShape="1">
          <a:blip r:embed="rId3">
            <a:extLst>
              <a:ext uri="{28A0092B-C50C-407E-A947-70E740481C1C}">
                <a14:useLocalDpi xmlns:a14="http://schemas.microsoft.com/office/drawing/2010/main" val="0"/>
              </a:ext>
            </a:extLst>
          </a:blip>
          <a:srcRect l="11026" t="26977" r="52882" b="29185"/>
          <a:stretch/>
        </p:blipFill>
        <p:spPr bwMode="auto">
          <a:xfrm>
            <a:off x="914400" y="1151850"/>
            <a:ext cx="2667000" cy="242955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ttp://4.bp.blogspot.com/_OdZZiyNKEoU/SYLuWB0braI/AAAAAAAAADY/Gl3ONEAHBgc/s1600/Slide1.GIF"/>
          <p:cNvPicPr>
            <a:picLocks noChangeAspect="1" noChangeArrowheads="1"/>
          </p:cNvPicPr>
          <p:nvPr/>
        </p:nvPicPr>
        <p:blipFill rotWithShape="1">
          <a:blip r:embed="rId3">
            <a:extLst>
              <a:ext uri="{28A0092B-C50C-407E-A947-70E740481C1C}">
                <a14:useLocalDpi xmlns:a14="http://schemas.microsoft.com/office/drawing/2010/main" val="0"/>
              </a:ext>
            </a:extLst>
          </a:blip>
          <a:srcRect l="48775" t="26882" r="14278" b="28783"/>
          <a:stretch/>
        </p:blipFill>
        <p:spPr bwMode="auto">
          <a:xfrm>
            <a:off x="5225256" y="1151850"/>
            <a:ext cx="2699544" cy="2429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469">
                                            <p:txEl>
                                              <p:pRg st="0" end="0"/>
                                            </p:txEl>
                                          </p:spTgt>
                                        </p:tgtEl>
                                        <p:attrNameLst>
                                          <p:attrName>style.visibility</p:attrName>
                                        </p:attrNameLst>
                                      </p:cBhvr>
                                      <p:to>
                                        <p:strVal val="visible"/>
                                      </p:to>
                                    </p:set>
                                    <p:animEffect transition="in" filter="barn(inVertical)">
                                      <p:cBhvr>
                                        <p:cTn id="7" dur="500"/>
                                        <p:tgtEl>
                                          <p:spTgt spid="194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9469">
                                            <p:txEl>
                                              <p:pRg st="1" end="1"/>
                                            </p:txEl>
                                          </p:spTgt>
                                        </p:tgtEl>
                                        <p:attrNameLst>
                                          <p:attrName>style.visibility</p:attrName>
                                        </p:attrNameLst>
                                      </p:cBhvr>
                                      <p:to>
                                        <p:strVal val="visible"/>
                                      </p:to>
                                    </p:set>
                                    <p:animEffect transition="in" filter="barn(inVertical)">
                                      <p:cBhvr>
                                        <p:cTn id="24" dur="500"/>
                                        <p:tgtEl>
                                          <p:spTgt spid="1946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9" grpId="0" uiExpand="1" build="p"/>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WordArt 4"/>
          <p:cNvSpPr>
            <a:spLocks noChangeArrowheads="1" noChangeShapeType="1" noTextEdit="1"/>
          </p:cNvSpPr>
          <p:nvPr/>
        </p:nvSpPr>
        <p:spPr bwMode="auto">
          <a:xfrm>
            <a:off x="1476375" y="457200"/>
            <a:ext cx="5975350" cy="638175"/>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mj-lt"/>
              </a:rPr>
              <a:t>Surface Area</a:t>
            </a:r>
          </a:p>
        </p:txBody>
      </p:sp>
      <p:sp>
        <p:nvSpPr>
          <p:cNvPr id="23560" name="Text Box 8"/>
          <p:cNvSpPr txBox="1">
            <a:spLocks noChangeArrowheads="1"/>
          </p:cNvSpPr>
          <p:nvPr/>
        </p:nvSpPr>
        <p:spPr bwMode="auto">
          <a:xfrm>
            <a:off x="304800" y="4343400"/>
            <a:ext cx="844391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800" dirty="0" smtClean="0">
                <a:solidFill>
                  <a:srgbClr val="000000"/>
                </a:solidFill>
              </a:rPr>
              <a:t>Increase in surface area increases the exposure of the particles of the reactants to one another. The greater this exposure, the more collisions there are that involve reacting particles. More collisions causes the rate to increase.</a:t>
            </a:r>
            <a:endParaRPr lang="en-US" sz="2800" dirty="0">
              <a:solidFill>
                <a:srgbClr val="000000"/>
              </a:solidFill>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4013" r="4277"/>
          <a:stretch/>
        </p:blipFill>
        <p:spPr>
          <a:xfrm>
            <a:off x="5126182" y="1371600"/>
            <a:ext cx="3713018" cy="2429214"/>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r="14104"/>
          <a:stretch/>
        </p:blipFill>
        <p:spPr>
          <a:xfrm>
            <a:off x="381000" y="1371600"/>
            <a:ext cx="3248553" cy="2429214"/>
          </a:xfrm>
          <a:prstGeom prst="rect">
            <a:avLst/>
          </a:prstGeom>
        </p:spPr>
      </p:pic>
      <p:sp>
        <p:nvSpPr>
          <p:cNvPr id="6" name="TextBox 5"/>
          <p:cNvSpPr txBox="1"/>
          <p:nvPr/>
        </p:nvSpPr>
        <p:spPr>
          <a:xfrm>
            <a:off x="381001" y="3800814"/>
            <a:ext cx="3276600" cy="584775"/>
          </a:xfrm>
          <a:prstGeom prst="rect">
            <a:avLst/>
          </a:prstGeom>
          <a:noFill/>
        </p:spPr>
        <p:txBody>
          <a:bodyPr wrap="square" rtlCol="0">
            <a:spAutoFit/>
          </a:bodyPr>
          <a:lstStyle/>
          <a:p>
            <a:pPr algn="ctr"/>
            <a:r>
              <a:rPr lang="en-US" sz="3200" b="1" dirty="0" smtClean="0"/>
              <a:t>Slower Rate</a:t>
            </a:r>
            <a:endParaRPr lang="en-US" sz="3200" b="1" dirty="0"/>
          </a:p>
        </p:txBody>
      </p:sp>
      <p:sp>
        <p:nvSpPr>
          <p:cNvPr id="14" name="TextBox 13"/>
          <p:cNvSpPr txBox="1"/>
          <p:nvPr/>
        </p:nvSpPr>
        <p:spPr>
          <a:xfrm>
            <a:off x="5126183" y="3810000"/>
            <a:ext cx="3713018" cy="584775"/>
          </a:xfrm>
          <a:prstGeom prst="rect">
            <a:avLst/>
          </a:prstGeom>
          <a:noFill/>
        </p:spPr>
        <p:txBody>
          <a:bodyPr wrap="square" rtlCol="0">
            <a:spAutoFit/>
          </a:bodyPr>
          <a:lstStyle/>
          <a:p>
            <a:pPr algn="ctr"/>
            <a:r>
              <a:rPr lang="en-US" sz="3200" b="1" dirty="0" smtClean="0"/>
              <a:t>Faster Rate</a:t>
            </a:r>
            <a:endParaRPr lang="en-US" sz="3200" b="1" dirty="0"/>
          </a:p>
        </p:txBody>
      </p:sp>
      <p:sp>
        <p:nvSpPr>
          <p:cNvPr id="15" name="TextBox 14"/>
          <p:cNvSpPr txBox="1"/>
          <p:nvPr/>
        </p:nvSpPr>
        <p:spPr>
          <a:xfrm>
            <a:off x="3677973" y="1371600"/>
            <a:ext cx="1448209" cy="2062103"/>
          </a:xfrm>
          <a:prstGeom prst="rect">
            <a:avLst/>
          </a:prstGeom>
          <a:noFill/>
        </p:spPr>
        <p:txBody>
          <a:bodyPr wrap="square" rtlCol="0">
            <a:spAutoFit/>
          </a:bodyPr>
          <a:lstStyle/>
          <a:p>
            <a:r>
              <a:rPr lang="en-US" sz="3200" b="1" dirty="0" smtClean="0"/>
              <a:t>Same # of Atoms/Mass</a:t>
            </a:r>
            <a:endParaRPr lang="en-US" sz="3200" b="1" dirty="0"/>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23560"/>
                                        </p:tgtEl>
                                        <p:attrNameLst>
                                          <p:attrName>style.visibility</p:attrName>
                                        </p:attrNameLst>
                                      </p:cBhvr>
                                      <p:to>
                                        <p:strVal val="visible"/>
                                      </p:to>
                                    </p:set>
                                    <p:animEffect transition="in" filter="wipe(down)">
                                      <p:cBhvr>
                                        <p:cTn id="19" dur="5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p:bldP spid="6"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WordArt 4"/>
          <p:cNvSpPr>
            <a:spLocks noChangeArrowheads="1" noChangeShapeType="1" noTextEdit="1"/>
          </p:cNvSpPr>
          <p:nvPr/>
        </p:nvSpPr>
        <p:spPr bwMode="auto">
          <a:xfrm>
            <a:off x="1476375" y="457200"/>
            <a:ext cx="5975350" cy="790575"/>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mj-lt"/>
              </a:rPr>
              <a:t>Temperature</a:t>
            </a:r>
          </a:p>
        </p:txBody>
      </p:sp>
      <p:sp>
        <p:nvSpPr>
          <p:cNvPr id="24584" name="Text Box 8"/>
          <p:cNvSpPr txBox="1">
            <a:spLocks noChangeArrowheads="1"/>
          </p:cNvSpPr>
          <p:nvPr/>
        </p:nvSpPr>
        <p:spPr bwMode="auto">
          <a:xfrm>
            <a:off x="381000" y="4572000"/>
            <a:ext cx="8382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800" b="1" dirty="0" smtClean="0">
                <a:solidFill>
                  <a:srgbClr val="000000"/>
                </a:solidFill>
              </a:rPr>
              <a:t>Increasing</a:t>
            </a:r>
            <a:r>
              <a:rPr lang="en-US" sz="2800" dirty="0" smtClean="0">
                <a:solidFill>
                  <a:srgbClr val="000000"/>
                </a:solidFill>
              </a:rPr>
              <a:t> the </a:t>
            </a:r>
            <a:r>
              <a:rPr lang="en-US" sz="2800" dirty="0">
                <a:solidFill>
                  <a:srgbClr val="000000"/>
                </a:solidFill>
              </a:rPr>
              <a:t>temperature </a:t>
            </a:r>
            <a:r>
              <a:rPr lang="en-US" sz="2800" dirty="0" smtClean="0">
                <a:solidFill>
                  <a:srgbClr val="000000"/>
                </a:solidFill>
              </a:rPr>
              <a:t>of a substance causes the particles to move </a:t>
            </a:r>
            <a:r>
              <a:rPr lang="en-US" sz="2800" b="1" dirty="0" smtClean="0">
                <a:solidFill>
                  <a:srgbClr val="000000"/>
                </a:solidFill>
              </a:rPr>
              <a:t>faster</a:t>
            </a:r>
            <a:r>
              <a:rPr lang="en-US" sz="2800" dirty="0" smtClean="0">
                <a:solidFill>
                  <a:srgbClr val="000000"/>
                </a:solidFill>
              </a:rPr>
              <a:t>. Particles that move faster are more likely to collide and react. More collisions causes the rate to increase.</a:t>
            </a:r>
            <a:endParaRPr lang="en-US" sz="2800" dirty="0">
              <a:solidFill>
                <a:srgbClr val="000000"/>
              </a:solidFill>
            </a:endParaRPr>
          </a:p>
        </p:txBody>
      </p:sp>
      <p:pic>
        <p:nvPicPr>
          <p:cNvPr id="4098" name="Picture 2" descr="http://chemed.chem.purdue.edu/genchem/topicreview/bp/ch5/graphics/figure5_5.gif"/>
          <p:cNvPicPr>
            <a:picLocks noChangeAspect="1" noChangeArrowheads="1"/>
          </p:cNvPicPr>
          <p:nvPr/>
        </p:nvPicPr>
        <p:blipFill rotWithShape="1">
          <a:blip r:embed="rId3">
            <a:extLst>
              <a:ext uri="{28A0092B-C50C-407E-A947-70E740481C1C}">
                <a14:useLocalDpi xmlns:a14="http://schemas.microsoft.com/office/drawing/2010/main" val="0"/>
              </a:ext>
            </a:extLst>
          </a:blip>
          <a:srcRect r="54120"/>
          <a:stretch/>
        </p:blipFill>
        <p:spPr bwMode="auto">
          <a:xfrm>
            <a:off x="457200" y="1371600"/>
            <a:ext cx="2690534" cy="243939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chemed.chem.purdue.edu/genchem/topicreview/bp/ch5/graphics/figure5_5.gif"/>
          <p:cNvPicPr>
            <a:picLocks noChangeAspect="1" noChangeArrowheads="1"/>
          </p:cNvPicPr>
          <p:nvPr/>
        </p:nvPicPr>
        <p:blipFill rotWithShape="1">
          <a:blip r:embed="rId3">
            <a:extLst>
              <a:ext uri="{28A0092B-C50C-407E-A947-70E740481C1C}">
                <a14:useLocalDpi xmlns:a14="http://schemas.microsoft.com/office/drawing/2010/main" val="0"/>
              </a:ext>
            </a:extLst>
          </a:blip>
          <a:srcRect l="54095"/>
          <a:stretch/>
        </p:blipFill>
        <p:spPr bwMode="auto">
          <a:xfrm>
            <a:off x="5080396" y="1371600"/>
            <a:ext cx="2692004" cy="2439399"/>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ttp://rlv.zcache.com.au/temperature_rising_thermometers_iphone_5_covers-r996e360ebe3b4f6da4a3dccc8be70966_80cs8_8byvr_512.jpg"/>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r="25000" b="52882"/>
          <a:stretch/>
        </p:blipFill>
        <p:spPr bwMode="auto">
          <a:xfrm>
            <a:off x="3104573" y="1435965"/>
            <a:ext cx="1219200" cy="2958809"/>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http://rlv.zcache.com.au/temperature_rising_thermometers_iphone_5_covers-r996e360ebe3b4f6da4a3dccc8be70966_80cs8_8byvr_512.jpg"/>
          <p:cNvPicPr>
            <a:picLocks noChangeAspect="1" noChangeArrowheads="1"/>
          </p:cNvPicPr>
          <p:nvPr/>
        </p:nvPicPr>
        <p:blipFill rotWithShape="1">
          <a:blip r:embed="rId4">
            <a:extLst>
              <a:ext uri="{28A0092B-C50C-407E-A947-70E740481C1C}">
                <a14:useLocalDpi xmlns:a14="http://schemas.microsoft.com/office/drawing/2010/main" val="0"/>
              </a:ext>
            </a:extLst>
          </a:blip>
          <a:srcRect l="50119" t="47686" r="25142"/>
          <a:stretch/>
        </p:blipFill>
        <p:spPr bwMode="auto">
          <a:xfrm>
            <a:off x="7772400" y="1247775"/>
            <a:ext cx="1206500" cy="314700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457200" y="3810000"/>
            <a:ext cx="2590800" cy="584775"/>
          </a:xfrm>
          <a:prstGeom prst="rect">
            <a:avLst/>
          </a:prstGeom>
          <a:noFill/>
        </p:spPr>
        <p:txBody>
          <a:bodyPr wrap="square" rtlCol="0">
            <a:spAutoFit/>
          </a:bodyPr>
          <a:lstStyle/>
          <a:p>
            <a:pPr algn="ctr"/>
            <a:r>
              <a:rPr lang="en-US" sz="3200" b="1" dirty="0" smtClean="0"/>
              <a:t>Slower Rate</a:t>
            </a:r>
            <a:endParaRPr lang="en-US" sz="3200" b="1" dirty="0"/>
          </a:p>
        </p:txBody>
      </p:sp>
      <p:sp>
        <p:nvSpPr>
          <p:cNvPr id="16" name="TextBox 15"/>
          <p:cNvSpPr txBox="1"/>
          <p:nvPr/>
        </p:nvSpPr>
        <p:spPr>
          <a:xfrm>
            <a:off x="4876800" y="3733800"/>
            <a:ext cx="3276600" cy="584775"/>
          </a:xfrm>
          <a:prstGeom prst="rect">
            <a:avLst/>
          </a:prstGeom>
          <a:noFill/>
        </p:spPr>
        <p:txBody>
          <a:bodyPr wrap="square" rtlCol="0">
            <a:spAutoFit/>
          </a:bodyPr>
          <a:lstStyle/>
          <a:p>
            <a:pPr algn="ctr"/>
            <a:r>
              <a:rPr lang="en-US" sz="3200" b="1" dirty="0" smtClean="0"/>
              <a:t>Faster Rate</a:t>
            </a:r>
            <a:endParaRPr lang="en-US" sz="3200" b="1" dirty="0"/>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84"/>
                                        </p:tgtEl>
                                        <p:attrNameLst>
                                          <p:attrName>style.visibility</p:attrName>
                                        </p:attrNameLst>
                                      </p:cBhvr>
                                      <p:to>
                                        <p:strVal val="visible"/>
                                      </p:to>
                                    </p:set>
                                    <p:anim calcmode="lin" valueType="num">
                                      <p:cBhvr additive="base">
                                        <p:cTn id="19" dur="500" fill="hold"/>
                                        <p:tgtEl>
                                          <p:spTgt spid="24584"/>
                                        </p:tgtEl>
                                        <p:attrNameLst>
                                          <p:attrName>ppt_x</p:attrName>
                                        </p:attrNameLst>
                                      </p:cBhvr>
                                      <p:tavLst>
                                        <p:tav tm="0">
                                          <p:val>
                                            <p:strVal val="#ppt_x"/>
                                          </p:val>
                                        </p:tav>
                                        <p:tav tm="100000">
                                          <p:val>
                                            <p:strVal val="#ppt_x"/>
                                          </p:val>
                                        </p:tav>
                                      </p:tavLst>
                                    </p:anim>
                                    <p:anim calcmode="lin" valueType="num">
                                      <p:cBhvr additive="base">
                                        <p:cTn id="20" dur="500" fill="hold"/>
                                        <p:tgtEl>
                                          <p:spTgt spid="245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p:cNvSpPr>
            <a:spLocks noChangeArrowheads="1" noChangeShapeType="1" noTextEdit="1"/>
          </p:cNvSpPr>
          <p:nvPr/>
        </p:nvSpPr>
        <p:spPr bwMode="auto">
          <a:xfrm>
            <a:off x="1442605" y="428625"/>
            <a:ext cx="5975350" cy="790575"/>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Arial" pitchFamily="34" charset="0"/>
                <a:cs typeface="Arial" pitchFamily="34" charset="0"/>
              </a:rPr>
              <a:t>Catalysts</a:t>
            </a:r>
          </a:p>
        </p:txBody>
      </p:sp>
      <p:sp>
        <p:nvSpPr>
          <p:cNvPr id="25608" name="Text Box 8"/>
          <p:cNvSpPr txBox="1">
            <a:spLocks noChangeArrowheads="1"/>
          </p:cNvSpPr>
          <p:nvPr/>
        </p:nvSpPr>
        <p:spPr bwMode="auto">
          <a:xfrm>
            <a:off x="304800" y="5015805"/>
            <a:ext cx="84582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800" dirty="0" smtClean="0">
                <a:solidFill>
                  <a:srgbClr val="000000"/>
                </a:solidFill>
              </a:rPr>
              <a:t>Increases the rate by lowering the activation energy needed to break the bonds to start a chemical reaction.</a:t>
            </a:r>
            <a:endParaRPr lang="en-US" sz="2800" dirty="0">
              <a:solidFill>
                <a:srgbClr val="000000"/>
              </a:solidFill>
            </a:endParaRPr>
          </a:p>
        </p:txBody>
      </p:sp>
      <p:sp>
        <p:nvSpPr>
          <p:cNvPr id="2" name="TextBox 1"/>
          <p:cNvSpPr txBox="1"/>
          <p:nvPr/>
        </p:nvSpPr>
        <p:spPr>
          <a:xfrm>
            <a:off x="5334000" y="1371599"/>
            <a:ext cx="3048000" cy="3108543"/>
          </a:xfrm>
          <a:prstGeom prst="rect">
            <a:avLst/>
          </a:prstGeom>
          <a:noFill/>
        </p:spPr>
        <p:txBody>
          <a:bodyPr wrap="square" rtlCol="0">
            <a:spAutoFit/>
          </a:bodyPr>
          <a:lstStyle/>
          <a:p>
            <a:pPr lvl="0" fontAlgn="base">
              <a:spcBef>
                <a:spcPct val="50000"/>
              </a:spcBef>
              <a:spcAft>
                <a:spcPct val="0"/>
              </a:spcAft>
            </a:pPr>
            <a:r>
              <a:rPr lang="en-US" sz="2800" b="1" dirty="0">
                <a:solidFill>
                  <a:srgbClr val="000000"/>
                </a:solidFill>
              </a:rPr>
              <a:t>Catalyst</a:t>
            </a:r>
            <a:r>
              <a:rPr lang="en-US" sz="2800" dirty="0">
                <a:solidFill>
                  <a:srgbClr val="000000"/>
                </a:solidFill>
              </a:rPr>
              <a:t> is a substance that usually increases the rate of reaction but is not itself changed by the reaction.</a:t>
            </a: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7069"/>
          <a:stretch/>
        </p:blipFill>
        <p:spPr bwMode="auto">
          <a:xfrm>
            <a:off x="361950" y="1415724"/>
            <a:ext cx="4895850" cy="333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608"/>
                                        </p:tgtEl>
                                        <p:attrNameLst>
                                          <p:attrName>style.visibility</p:attrName>
                                        </p:attrNameLst>
                                      </p:cBhvr>
                                      <p:to>
                                        <p:strVal val="visible"/>
                                      </p:to>
                                    </p:set>
                                    <p:anim calcmode="lin" valueType="num">
                                      <p:cBhvr additive="base">
                                        <p:cTn id="12" dur="500" fill="hold"/>
                                        <p:tgtEl>
                                          <p:spTgt spid="25608"/>
                                        </p:tgtEl>
                                        <p:attrNameLst>
                                          <p:attrName>ppt_x</p:attrName>
                                        </p:attrNameLst>
                                      </p:cBhvr>
                                      <p:tavLst>
                                        <p:tav tm="0">
                                          <p:val>
                                            <p:strVal val="#ppt_x"/>
                                          </p:val>
                                        </p:tav>
                                        <p:tav tm="100000">
                                          <p:val>
                                            <p:strVal val="#ppt_x"/>
                                          </p:val>
                                        </p:tav>
                                      </p:tavLst>
                                    </p:anim>
                                    <p:anim calcmode="lin" valueType="num">
                                      <p:cBhvr additive="base">
                                        <p:cTn id="13" dur="500" fill="hold"/>
                                        <p:tgtEl>
                                          <p:spTgt spid="256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p:cNvSpPr>
            <a:spLocks noChangeArrowheads="1" noChangeShapeType="1" noTextEdit="1"/>
          </p:cNvSpPr>
          <p:nvPr/>
        </p:nvSpPr>
        <p:spPr bwMode="auto">
          <a:xfrm>
            <a:off x="1442605" y="428625"/>
            <a:ext cx="5975350" cy="790575"/>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Arial" pitchFamily="34" charset="0"/>
                <a:cs typeface="Arial" pitchFamily="34" charset="0"/>
              </a:rPr>
              <a:t>Stirring</a:t>
            </a:r>
            <a:endParaRPr lang="en-US" sz="3600" kern="10" dirty="0">
              <a:ln w="19050">
                <a:solidFill>
                  <a:srgbClr val="99CCFF"/>
                </a:solidFill>
                <a:round/>
                <a:headEnd/>
                <a:tailEnd/>
              </a:ln>
              <a:solidFill>
                <a:srgbClr val="0066CC"/>
              </a:solidFill>
              <a:effectLst>
                <a:outerShdw dist="35921" dir="2700000" algn="ctr" rotWithShape="0">
                  <a:srgbClr val="990000"/>
                </a:outerShdw>
              </a:effectLst>
              <a:latin typeface="Arial" pitchFamily="34" charset="0"/>
              <a:cs typeface="Arial" pitchFamily="34" charset="0"/>
            </a:endParaRPr>
          </a:p>
        </p:txBody>
      </p:sp>
      <p:sp>
        <p:nvSpPr>
          <p:cNvPr id="25608" name="Text Box 8"/>
          <p:cNvSpPr txBox="1">
            <a:spLocks noChangeArrowheads="1"/>
          </p:cNvSpPr>
          <p:nvPr/>
        </p:nvSpPr>
        <p:spPr bwMode="auto">
          <a:xfrm>
            <a:off x="304800" y="1828800"/>
            <a:ext cx="84582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3200" dirty="0" smtClean="0">
                <a:solidFill>
                  <a:srgbClr val="000000"/>
                </a:solidFill>
              </a:rPr>
              <a:t>Increases the exposure of the reactants to each other. This causes the collisions between the particles of the reactants to happen more often causing an increase in the reaction rate.</a:t>
            </a:r>
            <a:endParaRPr lang="en-US" sz="3200" dirty="0">
              <a:solidFill>
                <a:srgbClr val="000000"/>
              </a:solidFill>
            </a:endParaRPr>
          </a:p>
        </p:txBody>
      </p:sp>
    </p:spTree>
    <p:extLst>
      <p:ext uri="{BB962C8B-B14F-4D97-AF65-F5344CB8AC3E}">
        <p14:creationId xmlns:p14="http://schemas.microsoft.com/office/powerpoint/2010/main" val="3780486224"/>
      </p:ext>
    </p:extLst>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8"/>
                                        </p:tgtEl>
                                        <p:attrNameLst>
                                          <p:attrName>style.visibility</p:attrName>
                                        </p:attrNameLst>
                                      </p:cBhvr>
                                      <p:to>
                                        <p:strVal val="visible"/>
                                      </p:to>
                                    </p:set>
                                    <p:animEffect transition="in" filter="fade">
                                      <p:cBhvr>
                                        <p:cTn id="7" dur="500"/>
                                        <p:tgtEl>
                                          <p:spTgt spid="25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129</TotalTime>
  <Words>348</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5</vt:i4>
      </vt:variant>
      <vt:variant>
        <vt:lpstr>Slide Titles</vt:lpstr>
      </vt:variant>
      <vt:variant>
        <vt:i4>8</vt:i4>
      </vt:variant>
    </vt:vector>
  </HeadingPairs>
  <TitlesOfParts>
    <vt:vector size="13" baseType="lpstr">
      <vt:lpstr>Default Design</vt:lpstr>
      <vt:lpstr>1_Default Design</vt:lpstr>
      <vt:lpstr>3_Default Design</vt:lpstr>
      <vt:lpstr>4_Default Design</vt:lpstr>
      <vt:lpstr>5_Default Design</vt:lpstr>
      <vt:lpstr>Rates of Chemical Reactions</vt:lpstr>
      <vt:lpstr>Reaction Rate</vt:lpstr>
      <vt:lpstr>Rates of Chemical Reactions</vt:lpstr>
      <vt:lpstr>PowerPoint Presentation</vt:lpstr>
      <vt:lpstr>PowerPoint Presentation</vt:lpstr>
      <vt:lpstr>PowerPoint Presentation</vt:lpstr>
      <vt:lpstr>PowerPoint Presentation</vt:lpstr>
      <vt:lpstr>PowerPoint Presentation</vt:lpstr>
    </vt:vector>
  </TitlesOfParts>
  <Company>Boyertown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Rates of Chemical Reactions</dc:title>
  <dc:creator>Jerry Berger</dc:creator>
  <cp:lastModifiedBy>Jerry Berger</cp:lastModifiedBy>
  <cp:revision>30</cp:revision>
  <dcterms:created xsi:type="dcterms:W3CDTF">2014-12-20T02:08:34Z</dcterms:created>
  <dcterms:modified xsi:type="dcterms:W3CDTF">2014-12-20T04:18:14Z</dcterms:modified>
</cp:coreProperties>
</file>